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301" r:id="rId3"/>
    <p:sldId id="257" r:id="rId4"/>
    <p:sldId id="258" r:id="rId5"/>
    <p:sldId id="300" r:id="rId6"/>
    <p:sldId id="260" r:id="rId7"/>
    <p:sldId id="297" r:id="rId8"/>
    <p:sldId id="262" r:id="rId9"/>
    <p:sldId id="298" r:id="rId10"/>
    <p:sldId id="302" r:id="rId11"/>
    <p:sldId id="267" r:id="rId12"/>
    <p:sldId id="269" r:id="rId13"/>
    <p:sldId id="270" r:id="rId14"/>
    <p:sldId id="271" r:id="rId15"/>
    <p:sldId id="273" r:id="rId16"/>
    <p:sldId id="299" r:id="rId17"/>
    <p:sldId id="278" r:id="rId18"/>
    <p:sldId id="275" r:id="rId19"/>
    <p:sldId id="274" r:id="rId20"/>
    <p:sldId id="290" r:id="rId21"/>
    <p:sldId id="288" r:id="rId22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CC"/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cat>
            <c:strRef>
              <c:f>List1!$A$2:$A$7</c:f>
              <c:strCache>
                <c:ptCount val="5"/>
                <c:pt idx="0">
                  <c:v>DD DO 3 LET</c:v>
                </c:pt>
                <c:pt idx="1">
                  <c:v>PPP </c:v>
                </c:pt>
                <c:pt idx="2">
                  <c:v>DD </c:v>
                </c:pt>
                <c:pt idx="3">
                  <c:v>OKAMŽ</c:v>
                </c:pt>
                <c:pt idx="4">
                  <c:v>DLOUHOD PP</c:v>
                </c:pt>
              </c:strCache>
            </c:strRef>
          </c:cat>
          <c:val>
            <c:numRef>
              <c:f>List1!$B$2:$B$7</c:f>
              <c:numCache>
                <c:formatCode>#,##0</c:formatCode>
                <c:ptCount val="6"/>
                <c:pt idx="0">
                  <c:v>530544</c:v>
                </c:pt>
                <c:pt idx="1">
                  <c:v>423600</c:v>
                </c:pt>
                <c:pt idx="2">
                  <c:v>394200</c:v>
                </c:pt>
                <c:pt idx="3">
                  <c:v>273600</c:v>
                </c:pt>
                <c:pt idx="4">
                  <c:v>243240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792512"/>
        <c:axId val="161356544"/>
      </c:barChart>
      <c:catAx>
        <c:axId val="121792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1356544"/>
        <c:crosses val="autoZero"/>
        <c:auto val="1"/>
        <c:lblAlgn val="ctr"/>
        <c:lblOffset val="100"/>
        <c:tickMarkSkip val="2"/>
        <c:noMultiLvlLbl val="0"/>
      </c:catAx>
      <c:valAx>
        <c:axId val="1613565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1792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D85AA-FC94-4719-82F7-A89C08FBC55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0D4F76A-A878-460D-9898-B2E76A53A51D}">
      <dgm:prSet phldrT="[Text]"/>
      <dgm:spPr/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Sebevražedné chování – předčasné úmrtí</a:t>
          </a:r>
          <a:endParaRPr lang="cs-CZ" b="1" dirty="0">
            <a:solidFill>
              <a:srgbClr val="FF0000"/>
            </a:solidFill>
          </a:endParaRPr>
        </a:p>
      </dgm:t>
    </dgm:pt>
    <dgm:pt modelId="{8D6A13C6-C7D5-4926-9F2F-8AB54797EC82}" type="parTrans" cxnId="{CB5997F2-3F22-4E20-BFEC-ED3585393C87}">
      <dgm:prSet/>
      <dgm:spPr/>
      <dgm:t>
        <a:bodyPr/>
        <a:lstStyle/>
        <a:p>
          <a:endParaRPr lang="cs-CZ"/>
        </a:p>
      </dgm:t>
    </dgm:pt>
    <dgm:pt modelId="{D3191157-7C18-4072-8DB4-42E4F999ED37}" type="sibTrans" cxnId="{CB5997F2-3F22-4E20-BFEC-ED3585393C87}">
      <dgm:prSet/>
      <dgm:spPr/>
      <dgm:t>
        <a:bodyPr/>
        <a:lstStyle/>
        <a:p>
          <a:endParaRPr lang="cs-CZ"/>
        </a:p>
      </dgm:t>
    </dgm:pt>
    <dgm:pt modelId="{ABFBCB50-D8C8-47E1-BEDA-3541DEA483A9}">
      <dgm:prSet phldrT="[Text]"/>
      <dgm:spPr/>
      <dgm:t>
        <a:bodyPr/>
        <a:lstStyle/>
        <a:p>
          <a:r>
            <a:rPr lang="cs-CZ" b="1" dirty="0" smtClean="0">
              <a:solidFill>
                <a:srgbClr val="0000CC"/>
              </a:solidFill>
            </a:rPr>
            <a:t>Porucha zdraví a sociální problémy</a:t>
          </a:r>
          <a:endParaRPr lang="cs-CZ" b="1" dirty="0">
            <a:solidFill>
              <a:srgbClr val="0000CC"/>
            </a:solidFill>
          </a:endParaRPr>
        </a:p>
      </dgm:t>
    </dgm:pt>
    <dgm:pt modelId="{279E4E8A-EAAA-4A34-A888-D524A3F2B8D0}" type="parTrans" cxnId="{09A70C94-4AED-43FA-9C6B-1A776E55D86E}">
      <dgm:prSet/>
      <dgm:spPr/>
      <dgm:t>
        <a:bodyPr/>
        <a:lstStyle/>
        <a:p>
          <a:endParaRPr lang="cs-CZ"/>
        </a:p>
      </dgm:t>
    </dgm:pt>
    <dgm:pt modelId="{023923BF-3E87-4E00-A91F-B6FB6979E53A}" type="sibTrans" cxnId="{09A70C94-4AED-43FA-9C6B-1A776E55D86E}">
      <dgm:prSet/>
      <dgm:spPr/>
      <dgm:t>
        <a:bodyPr/>
        <a:lstStyle/>
        <a:p>
          <a:endParaRPr lang="cs-CZ"/>
        </a:p>
      </dgm:t>
    </dgm:pt>
    <dgm:pt modelId="{EE46D652-83B0-4614-9266-3FAE340BE8CA}">
      <dgm:prSet phldrT="[Text]"/>
      <dgm:spPr/>
      <dgm:t>
        <a:bodyPr/>
        <a:lstStyle/>
        <a:p>
          <a:r>
            <a:rPr lang="cs-CZ" b="1" dirty="0" smtClean="0">
              <a:solidFill>
                <a:srgbClr val="66CCFF"/>
              </a:solidFill>
            </a:rPr>
            <a:t>Narušení sociálních, emocionálních nebo poznávacích funkcí</a:t>
          </a:r>
          <a:endParaRPr lang="cs-CZ" b="1" dirty="0">
            <a:solidFill>
              <a:srgbClr val="66CCFF"/>
            </a:solidFill>
          </a:endParaRPr>
        </a:p>
      </dgm:t>
    </dgm:pt>
    <dgm:pt modelId="{29B11690-2C5D-4B26-B216-047C98C429FE}" type="parTrans" cxnId="{EB193897-1B1B-47D0-8D6A-F17D16E146B2}">
      <dgm:prSet/>
      <dgm:spPr/>
      <dgm:t>
        <a:bodyPr/>
        <a:lstStyle/>
        <a:p>
          <a:endParaRPr lang="cs-CZ"/>
        </a:p>
      </dgm:t>
    </dgm:pt>
    <dgm:pt modelId="{A5B430DC-B108-4F9B-BFA5-9786D007F26D}" type="sibTrans" cxnId="{EB193897-1B1B-47D0-8D6A-F17D16E146B2}">
      <dgm:prSet/>
      <dgm:spPr/>
      <dgm:t>
        <a:bodyPr/>
        <a:lstStyle/>
        <a:p>
          <a:endParaRPr lang="cs-CZ"/>
        </a:p>
      </dgm:t>
    </dgm:pt>
    <dgm:pt modelId="{FE981D6A-1218-4ADD-BEA0-1CC13C608E35}">
      <dgm:prSet phldrT="[Text]"/>
      <dgm:spPr/>
      <dgm:t>
        <a:bodyPr/>
        <a:lstStyle/>
        <a:p>
          <a:r>
            <a:rPr lang="cs-CZ" b="1" dirty="0" smtClean="0">
              <a:solidFill>
                <a:srgbClr val="0066FF"/>
              </a:solidFill>
            </a:rPr>
            <a:t>Rozvoj syndromu rizikového chování</a:t>
          </a:r>
          <a:endParaRPr lang="cs-CZ" b="1" dirty="0">
            <a:solidFill>
              <a:srgbClr val="0066FF"/>
            </a:solidFill>
          </a:endParaRPr>
        </a:p>
      </dgm:t>
    </dgm:pt>
    <dgm:pt modelId="{35974655-CBF7-4AE9-9D34-F9C937960BB6}" type="parTrans" cxnId="{6FB19D62-080D-41D8-802F-A074E8DA8883}">
      <dgm:prSet/>
      <dgm:spPr/>
      <dgm:t>
        <a:bodyPr/>
        <a:lstStyle/>
        <a:p>
          <a:endParaRPr lang="cs-CZ"/>
        </a:p>
      </dgm:t>
    </dgm:pt>
    <dgm:pt modelId="{9BFC3105-0912-49B7-9861-DBFAA20A541B}" type="sibTrans" cxnId="{6FB19D62-080D-41D8-802F-A074E8DA8883}">
      <dgm:prSet/>
      <dgm:spPr/>
      <dgm:t>
        <a:bodyPr/>
        <a:lstStyle/>
        <a:p>
          <a:endParaRPr lang="cs-CZ"/>
        </a:p>
      </dgm:t>
    </dgm:pt>
    <dgm:pt modelId="{FDE270ED-4503-4E7B-8261-AEAD03BEBA41}">
      <dgm:prSet phldrT="[Text]"/>
      <dgm:spPr/>
      <dgm:t>
        <a:bodyPr/>
        <a:lstStyle/>
        <a:p>
          <a:r>
            <a:rPr lang="cs-CZ" b="1" dirty="0" smtClean="0"/>
            <a:t>Osobní zkušenost s násilím/expozice</a:t>
          </a:r>
          <a:endParaRPr lang="cs-CZ" b="1" dirty="0"/>
        </a:p>
      </dgm:t>
    </dgm:pt>
    <dgm:pt modelId="{2FE8CCE1-0040-4649-AC58-8BA8D4AE3CBF}" type="parTrans" cxnId="{35A97852-F4A0-4062-938A-FB6EE2308A95}">
      <dgm:prSet/>
      <dgm:spPr/>
      <dgm:t>
        <a:bodyPr/>
        <a:lstStyle/>
        <a:p>
          <a:endParaRPr lang="cs-CZ"/>
        </a:p>
      </dgm:t>
    </dgm:pt>
    <dgm:pt modelId="{317A3CE5-72ED-41B0-9FBC-E585E855C4E7}" type="sibTrans" cxnId="{35A97852-F4A0-4062-938A-FB6EE2308A95}">
      <dgm:prSet/>
      <dgm:spPr/>
      <dgm:t>
        <a:bodyPr/>
        <a:lstStyle/>
        <a:p>
          <a:endParaRPr lang="cs-CZ"/>
        </a:p>
      </dgm:t>
    </dgm:pt>
    <dgm:pt modelId="{CCE94813-7714-4C29-AC43-3B8BB0BD13F5}" type="pres">
      <dgm:prSet presAssocID="{0B3D85AA-FC94-4719-82F7-A89C08FBC55B}" presName="compositeShape" presStyleCnt="0">
        <dgm:presLayoutVars>
          <dgm:dir/>
          <dgm:resizeHandles/>
        </dgm:presLayoutVars>
      </dgm:prSet>
      <dgm:spPr/>
    </dgm:pt>
    <dgm:pt modelId="{8AF835D9-5E02-4F32-9F83-67DE5F77D218}" type="pres">
      <dgm:prSet presAssocID="{0B3D85AA-FC94-4719-82F7-A89C08FBC55B}" presName="pyramid" presStyleLbl="node1" presStyleIdx="0" presStyleCnt="1"/>
      <dgm:spPr/>
    </dgm:pt>
    <dgm:pt modelId="{6BFF14CB-CC7B-41AA-B7E8-2DAB62D1E37D}" type="pres">
      <dgm:prSet presAssocID="{0B3D85AA-FC94-4719-82F7-A89C08FBC55B}" presName="theList" presStyleCnt="0"/>
      <dgm:spPr/>
    </dgm:pt>
    <dgm:pt modelId="{913D8043-A170-4E2E-890C-B5E1B40114EA}" type="pres">
      <dgm:prSet presAssocID="{C0D4F76A-A878-460D-9898-B2E76A53A51D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287D56-543E-48D9-8221-7B50DFEC766B}" type="pres">
      <dgm:prSet presAssocID="{C0D4F76A-A878-460D-9898-B2E76A53A51D}" presName="aSpace" presStyleCnt="0"/>
      <dgm:spPr/>
    </dgm:pt>
    <dgm:pt modelId="{CC5EA70F-01DA-4458-8DFC-99C0720F3B6D}" type="pres">
      <dgm:prSet presAssocID="{ABFBCB50-D8C8-47E1-BEDA-3541DEA483A9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5249C1-54C6-4B63-9781-EEC7F07B1193}" type="pres">
      <dgm:prSet presAssocID="{ABFBCB50-D8C8-47E1-BEDA-3541DEA483A9}" presName="aSpace" presStyleCnt="0"/>
      <dgm:spPr/>
    </dgm:pt>
    <dgm:pt modelId="{91CBE8C2-EB3C-4090-8188-A66ED64B31D3}" type="pres">
      <dgm:prSet presAssocID="{FE981D6A-1218-4ADD-BEA0-1CC13C608E3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2EE175-5F11-43F9-BCDB-D1734765B604}" type="pres">
      <dgm:prSet presAssocID="{FE981D6A-1218-4ADD-BEA0-1CC13C608E35}" presName="aSpace" presStyleCnt="0"/>
      <dgm:spPr/>
    </dgm:pt>
    <dgm:pt modelId="{8C5EFA55-AA6D-48F5-8006-84F8C984993B}" type="pres">
      <dgm:prSet presAssocID="{EE46D652-83B0-4614-9266-3FAE340BE8C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3B0F09-C5F6-469B-8A54-9C52203F14F1}" type="pres">
      <dgm:prSet presAssocID="{EE46D652-83B0-4614-9266-3FAE340BE8CA}" presName="aSpace" presStyleCnt="0"/>
      <dgm:spPr/>
    </dgm:pt>
    <dgm:pt modelId="{FC1A9E00-E3BC-4F46-AE40-9531B30022C9}" type="pres">
      <dgm:prSet presAssocID="{FDE270ED-4503-4E7B-8261-AEAD03BEBA41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CB17EB-F24D-40DC-A6AE-2B413E0D30AC}" type="pres">
      <dgm:prSet presAssocID="{FDE270ED-4503-4E7B-8261-AEAD03BEBA41}" presName="aSpace" presStyleCnt="0"/>
      <dgm:spPr/>
    </dgm:pt>
  </dgm:ptLst>
  <dgm:cxnLst>
    <dgm:cxn modelId="{43A10246-64EE-4566-94D4-DE01F2BCAFF4}" type="presOf" srcId="{ABFBCB50-D8C8-47E1-BEDA-3541DEA483A9}" destId="{CC5EA70F-01DA-4458-8DFC-99C0720F3B6D}" srcOrd="0" destOrd="0" presId="urn:microsoft.com/office/officeart/2005/8/layout/pyramid2"/>
    <dgm:cxn modelId="{CB5997F2-3F22-4E20-BFEC-ED3585393C87}" srcId="{0B3D85AA-FC94-4719-82F7-A89C08FBC55B}" destId="{C0D4F76A-A878-460D-9898-B2E76A53A51D}" srcOrd="0" destOrd="0" parTransId="{8D6A13C6-C7D5-4926-9F2F-8AB54797EC82}" sibTransId="{D3191157-7C18-4072-8DB4-42E4F999ED37}"/>
    <dgm:cxn modelId="{35A97852-F4A0-4062-938A-FB6EE2308A95}" srcId="{0B3D85AA-FC94-4719-82F7-A89C08FBC55B}" destId="{FDE270ED-4503-4E7B-8261-AEAD03BEBA41}" srcOrd="4" destOrd="0" parTransId="{2FE8CCE1-0040-4649-AC58-8BA8D4AE3CBF}" sibTransId="{317A3CE5-72ED-41B0-9FBC-E585E855C4E7}"/>
    <dgm:cxn modelId="{EB193897-1B1B-47D0-8D6A-F17D16E146B2}" srcId="{0B3D85AA-FC94-4719-82F7-A89C08FBC55B}" destId="{EE46D652-83B0-4614-9266-3FAE340BE8CA}" srcOrd="3" destOrd="0" parTransId="{29B11690-2C5D-4B26-B216-047C98C429FE}" sibTransId="{A5B430DC-B108-4F9B-BFA5-9786D007F26D}"/>
    <dgm:cxn modelId="{C6051E0D-E6C5-4527-93E9-E361F9A1D9EB}" type="presOf" srcId="{0B3D85AA-FC94-4719-82F7-A89C08FBC55B}" destId="{CCE94813-7714-4C29-AC43-3B8BB0BD13F5}" srcOrd="0" destOrd="0" presId="urn:microsoft.com/office/officeart/2005/8/layout/pyramid2"/>
    <dgm:cxn modelId="{8715A53F-3EE5-47A4-9E9E-0E9A10609784}" type="presOf" srcId="{C0D4F76A-A878-460D-9898-B2E76A53A51D}" destId="{913D8043-A170-4E2E-890C-B5E1B40114EA}" srcOrd="0" destOrd="0" presId="urn:microsoft.com/office/officeart/2005/8/layout/pyramid2"/>
    <dgm:cxn modelId="{6D17111C-6468-40BD-9F10-82BE5866C67C}" type="presOf" srcId="{FE981D6A-1218-4ADD-BEA0-1CC13C608E35}" destId="{91CBE8C2-EB3C-4090-8188-A66ED64B31D3}" srcOrd="0" destOrd="0" presId="urn:microsoft.com/office/officeart/2005/8/layout/pyramid2"/>
    <dgm:cxn modelId="{09A70C94-4AED-43FA-9C6B-1A776E55D86E}" srcId="{0B3D85AA-FC94-4719-82F7-A89C08FBC55B}" destId="{ABFBCB50-D8C8-47E1-BEDA-3541DEA483A9}" srcOrd="1" destOrd="0" parTransId="{279E4E8A-EAAA-4A34-A888-D524A3F2B8D0}" sibTransId="{023923BF-3E87-4E00-A91F-B6FB6979E53A}"/>
    <dgm:cxn modelId="{14DF370C-06B0-4D57-992A-E967FD807697}" type="presOf" srcId="{FDE270ED-4503-4E7B-8261-AEAD03BEBA41}" destId="{FC1A9E00-E3BC-4F46-AE40-9531B30022C9}" srcOrd="0" destOrd="0" presId="urn:microsoft.com/office/officeart/2005/8/layout/pyramid2"/>
    <dgm:cxn modelId="{6FB19D62-080D-41D8-802F-A074E8DA8883}" srcId="{0B3D85AA-FC94-4719-82F7-A89C08FBC55B}" destId="{FE981D6A-1218-4ADD-BEA0-1CC13C608E35}" srcOrd="2" destOrd="0" parTransId="{35974655-CBF7-4AE9-9D34-F9C937960BB6}" sibTransId="{9BFC3105-0912-49B7-9861-DBFAA20A541B}"/>
    <dgm:cxn modelId="{68A9C16E-332E-4BFA-A689-43B6EA8EC28B}" type="presOf" srcId="{EE46D652-83B0-4614-9266-3FAE340BE8CA}" destId="{8C5EFA55-AA6D-48F5-8006-84F8C984993B}" srcOrd="0" destOrd="0" presId="urn:microsoft.com/office/officeart/2005/8/layout/pyramid2"/>
    <dgm:cxn modelId="{9892C111-6AF0-4A4B-B0CE-EC6F3A7A1342}" type="presParOf" srcId="{CCE94813-7714-4C29-AC43-3B8BB0BD13F5}" destId="{8AF835D9-5E02-4F32-9F83-67DE5F77D218}" srcOrd="0" destOrd="0" presId="urn:microsoft.com/office/officeart/2005/8/layout/pyramid2"/>
    <dgm:cxn modelId="{EEB51E4D-CDBD-4DAE-8D30-A478029EF724}" type="presParOf" srcId="{CCE94813-7714-4C29-AC43-3B8BB0BD13F5}" destId="{6BFF14CB-CC7B-41AA-B7E8-2DAB62D1E37D}" srcOrd="1" destOrd="0" presId="urn:microsoft.com/office/officeart/2005/8/layout/pyramid2"/>
    <dgm:cxn modelId="{948F5B91-9DA3-4793-BC1A-95C0320843FB}" type="presParOf" srcId="{6BFF14CB-CC7B-41AA-B7E8-2DAB62D1E37D}" destId="{913D8043-A170-4E2E-890C-B5E1B40114EA}" srcOrd="0" destOrd="0" presId="urn:microsoft.com/office/officeart/2005/8/layout/pyramid2"/>
    <dgm:cxn modelId="{814C5372-46B5-43B2-BE96-5826D3910CB3}" type="presParOf" srcId="{6BFF14CB-CC7B-41AA-B7E8-2DAB62D1E37D}" destId="{F1287D56-543E-48D9-8221-7B50DFEC766B}" srcOrd="1" destOrd="0" presId="urn:microsoft.com/office/officeart/2005/8/layout/pyramid2"/>
    <dgm:cxn modelId="{46D94AFC-756F-4B2B-9C4D-0F2DC8513F47}" type="presParOf" srcId="{6BFF14CB-CC7B-41AA-B7E8-2DAB62D1E37D}" destId="{CC5EA70F-01DA-4458-8DFC-99C0720F3B6D}" srcOrd="2" destOrd="0" presId="urn:microsoft.com/office/officeart/2005/8/layout/pyramid2"/>
    <dgm:cxn modelId="{CB7BBBF1-57F0-43A6-84DF-09AA38ECC390}" type="presParOf" srcId="{6BFF14CB-CC7B-41AA-B7E8-2DAB62D1E37D}" destId="{245249C1-54C6-4B63-9781-EEC7F07B1193}" srcOrd="3" destOrd="0" presId="urn:microsoft.com/office/officeart/2005/8/layout/pyramid2"/>
    <dgm:cxn modelId="{95126D56-6602-4C37-8917-773C89F8BC05}" type="presParOf" srcId="{6BFF14CB-CC7B-41AA-B7E8-2DAB62D1E37D}" destId="{91CBE8C2-EB3C-4090-8188-A66ED64B31D3}" srcOrd="4" destOrd="0" presId="urn:microsoft.com/office/officeart/2005/8/layout/pyramid2"/>
    <dgm:cxn modelId="{0A18EA84-030F-4503-A880-8F2008B7DF2A}" type="presParOf" srcId="{6BFF14CB-CC7B-41AA-B7E8-2DAB62D1E37D}" destId="{9E2EE175-5F11-43F9-BCDB-D1734765B604}" srcOrd="5" destOrd="0" presId="urn:microsoft.com/office/officeart/2005/8/layout/pyramid2"/>
    <dgm:cxn modelId="{23131A3A-68D5-4865-8402-E6C253850E0B}" type="presParOf" srcId="{6BFF14CB-CC7B-41AA-B7E8-2DAB62D1E37D}" destId="{8C5EFA55-AA6D-48F5-8006-84F8C984993B}" srcOrd="6" destOrd="0" presId="urn:microsoft.com/office/officeart/2005/8/layout/pyramid2"/>
    <dgm:cxn modelId="{0DFA7784-5E64-4E91-8E6A-B5BBF6EA21CD}" type="presParOf" srcId="{6BFF14CB-CC7B-41AA-B7E8-2DAB62D1E37D}" destId="{043B0F09-C5F6-469B-8A54-9C52203F14F1}" srcOrd="7" destOrd="0" presId="urn:microsoft.com/office/officeart/2005/8/layout/pyramid2"/>
    <dgm:cxn modelId="{D7F0670B-1843-4094-83EA-3B3E97FEE2AF}" type="presParOf" srcId="{6BFF14CB-CC7B-41AA-B7E8-2DAB62D1E37D}" destId="{FC1A9E00-E3BC-4F46-AE40-9531B30022C9}" srcOrd="8" destOrd="0" presId="urn:microsoft.com/office/officeart/2005/8/layout/pyramid2"/>
    <dgm:cxn modelId="{79DF09D7-D390-4343-A904-6FA0F025C0A8}" type="presParOf" srcId="{6BFF14CB-CC7B-41AA-B7E8-2DAB62D1E37D}" destId="{D9CB17EB-F24D-40DC-A6AE-2B413E0D30A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835D9-5E02-4F32-9F83-67DE5F77D218}">
      <dsp:nvSpPr>
        <dsp:cNvPr id="0" name=""/>
        <dsp:cNvSpPr/>
      </dsp:nvSpPr>
      <dsp:spPr>
        <a:xfrm>
          <a:off x="760177" y="0"/>
          <a:ext cx="4845152" cy="48451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D8043-A170-4E2E-890C-B5E1B40114EA}">
      <dsp:nvSpPr>
        <dsp:cNvPr id="0" name=""/>
        <dsp:cNvSpPr/>
      </dsp:nvSpPr>
      <dsp:spPr>
        <a:xfrm>
          <a:off x="3182753" y="484988"/>
          <a:ext cx="3149348" cy="688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rgbClr val="FF0000"/>
              </a:solidFill>
            </a:rPr>
            <a:t>Sebevražedné chování – předčasné úmrtí</a:t>
          </a:r>
          <a:endParaRPr lang="cs-CZ" sz="1300" b="1" kern="1200" dirty="0">
            <a:solidFill>
              <a:srgbClr val="FF0000"/>
            </a:solidFill>
          </a:endParaRPr>
        </a:p>
      </dsp:txBody>
      <dsp:txXfrm>
        <a:off x="3216383" y="518618"/>
        <a:ext cx="3082088" cy="621660"/>
      </dsp:txXfrm>
    </dsp:sp>
    <dsp:sp modelId="{CC5EA70F-01DA-4458-8DFC-99C0720F3B6D}">
      <dsp:nvSpPr>
        <dsp:cNvPr id="0" name=""/>
        <dsp:cNvSpPr/>
      </dsp:nvSpPr>
      <dsp:spPr>
        <a:xfrm>
          <a:off x="3182753" y="1260023"/>
          <a:ext cx="3149348" cy="688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rgbClr val="0000CC"/>
              </a:solidFill>
            </a:rPr>
            <a:t>Porucha zdraví a sociální problémy</a:t>
          </a:r>
          <a:endParaRPr lang="cs-CZ" sz="1300" b="1" kern="1200" dirty="0">
            <a:solidFill>
              <a:srgbClr val="0000CC"/>
            </a:solidFill>
          </a:endParaRPr>
        </a:p>
      </dsp:txBody>
      <dsp:txXfrm>
        <a:off x="3216383" y="1293653"/>
        <a:ext cx="3082088" cy="621660"/>
      </dsp:txXfrm>
    </dsp:sp>
    <dsp:sp modelId="{91CBE8C2-EB3C-4090-8188-A66ED64B31D3}">
      <dsp:nvSpPr>
        <dsp:cNvPr id="0" name=""/>
        <dsp:cNvSpPr/>
      </dsp:nvSpPr>
      <dsp:spPr>
        <a:xfrm>
          <a:off x="3182753" y="2035058"/>
          <a:ext cx="3149348" cy="688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rgbClr val="0066FF"/>
              </a:solidFill>
            </a:rPr>
            <a:t>Rozvoj syndromu rizikového chování</a:t>
          </a:r>
          <a:endParaRPr lang="cs-CZ" sz="1300" b="1" kern="1200" dirty="0">
            <a:solidFill>
              <a:srgbClr val="0066FF"/>
            </a:solidFill>
          </a:endParaRPr>
        </a:p>
      </dsp:txBody>
      <dsp:txXfrm>
        <a:off x="3216383" y="2068688"/>
        <a:ext cx="3082088" cy="621660"/>
      </dsp:txXfrm>
    </dsp:sp>
    <dsp:sp modelId="{8C5EFA55-AA6D-48F5-8006-84F8C984993B}">
      <dsp:nvSpPr>
        <dsp:cNvPr id="0" name=""/>
        <dsp:cNvSpPr/>
      </dsp:nvSpPr>
      <dsp:spPr>
        <a:xfrm>
          <a:off x="3182753" y="2810093"/>
          <a:ext cx="3149348" cy="688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rgbClr val="66CCFF"/>
              </a:solidFill>
            </a:rPr>
            <a:t>Narušení sociálních, emocionálních nebo poznávacích funkcí</a:t>
          </a:r>
          <a:endParaRPr lang="cs-CZ" sz="1300" b="1" kern="1200" dirty="0">
            <a:solidFill>
              <a:srgbClr val="66CCFF"/>
            </a:solidFill>
          </a:endParaRPr>
        </a:p>
      </dsp:txBody>
      <dsp:txXfrm>
        <a:off x="3216383" y="2843723"/>
        <a:ext cx="3082088" cy="621660"/>
      </dsp:txXfrm>
    </dsp:sp>
    <dsp:sp modelId="{FC1A9E00-E3BC-4F46-AE40-9531B30022C9}">
      <dsp:nvSpPr>
        <dsp:cNvPr id="0" name=""/>
        <dsp:cNvSpPr/>
      </dsp:nvSpPr>
      <dsp:spPr>
        <a:xfrm>
          <a:off x="3182753" y="3585128"/>
          <a:ext cx="3149348" cy="688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Osobní zkušenost s násilím/expozice</a:t>
          </a:r>
          <a:endParaRPr lang="cs-CZ" sz="1300" b="1" kern="1200" dirty="0"/>
        </a:p>
      </dsp:txBody>
      <dsp:txXfrm>
        <a:off x="3216383" y="3618758"/>
        <a:ext cx="3082088" cy="621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FEBF1-63BA-493B-A4F1-5A9FDA3F11DD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59F85-7D40-44CF-8CDB-8C96EB606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723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D2C0442-9337-47D8-AB6D-579F5F2C090F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EACCFA-EA3E-407A-85ED-D28AF8CEB05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6840760" cy="648072"/>
          </a:xfrm>
        </p:spPr>
        <p:txBody>
          <a:bodyPr>
            <a:normAutofit/>
          </a:bodyPr>
          <a:lstStyle/>
          <a:p>
            <a:r>
              <a:rPr lang="cs-CZ" b="1" dirty="0" smtClean="0"/>
              <a:t>MUDr. Eva VANÍČKOVÁ, CSc.</a:t>
            </a:r>
          </a:p>
          <a:p>
            <a:r>
              <a:rPr lang="cs-CZ" sz="1400" b="1" dirty="0" smtClean="0"/>
              <a:t>Univerzita KARLOVA V PRAZE – 3. LÉKAŘSKÁ FAKULTA</a:t>
            </a:r>
            <a:endParaRPr lang="cs-CZ" sz="14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6629400" cy="1219201"/>
          </a:xfrm>
        </p:spPr>
        <p:txBody>
          <a:bodyPr/>
          <a:lstStyle/>
          <a:p>
            <a:r>
              <a:rPr lang="cs-CZ" b="1" dirty="0" smtClean="0"/>
              <a:t>NÁSILÍ A ZDRAVÍ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8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/>
          <a:lstStyle/>
          <a:p>
            <a:r>
              <a:rPr lang="cs-CZ" b="1" dirty="0" smtClean="0"/>
              <a:t>DUŠEVNÍ ONEMOCNĚNÍ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8876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Více než polovina žen, které žijí s duševním onemocněním, mají ve svém životním příběhu zkušenost s </a:t>
            </a:r>
            <a:r>
              <a:rPr lang="cs-CZ" dirty="0" smtClean="0"/>
              <a:t>traumatizujícím </a:t>
            </a:r>
            <a:r>
              <a:rPr lang="cs-CZ" dirty="0" smtClean="0"/>
              <a:t>násilím.  </a:t>
            </a:r>
          </a:p>
          <a:p>
            <a:r>
              <a:rPr lang="cs-CZ" dirty="0" smtClean="0"/>
              <a:t>Důkazy naznačují, že DN vede k rozvoji poruch duševního zdraví, ale také, že lidé s poruchou duševního zdraví se stávají častěji obětí DN.</a:t>
            </a:r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zdravotnictví – reforma psychiatrické péče </a:t>
            </a:r>
          </a:p>
          <a:p>
            <a:pPr marL="11430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komunitní centra duševního zdraví </a:t>
            </a:r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alfameditace.cz/wp-content/uploads/2015/06/deprese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5" y="16288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19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VÁŽNÉ ZDRAVOTNÍ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52600"/>
            <a:ext cx="8291264" cy="477274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Rozvoj poruch somatického zdraví:</a:t>
            </a:r>
          </a:p>
          <a:p>
            <a:pPr marL="114300" indent="0">
              <a:buNone/>
            </a:pPr>
            <a:r>
              <a:rPr lang="cs-CZ" dirty="0" smtClean="0"/>
              <a:t>   1. vypadávání a šedivění vlasů, zhoršená pleť a ekzémy</a:t>
            </a:r>
          </a:p>
          <a:p>
            <a:pPr marL="114300" indent="0">
              <a:buNone/>
            </a:pPr>
            <a:r>
              <a:rPr lang="cs-CZ" dirty="0" smtClean="0"/>
              <a:t>   2. snížení přirozené imunity, což má za následek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vyšší frekvenci běžných virových onemocnění, herpes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3. u žen nepravidelný menstruační cyklus, spontánní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potrat, u mužů erektilní dysfunkce nebo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impotence, sexuálně přenosné choroby,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dirty="0" smtClean="0"/>
              <a:t>nechtěné </a:t>
            </a:r>
            <a:r>
              <a:rPr lang="cs-CZ" dirty="0" smtClean="0"/>
              <a:t>těhotenství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4. pálení žáhy, nevolnost, bolesti břicha, zvýšené riziko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rozvoje diabetu 2. typu  </a:t>
            </a:r>
          </a:p>
          <a:p>
            <a:pPr marL="114300" indent="0">
              <a:buNone/>
            </a:pPr>
            <a:r>
              <a:rPr lang="cs-CZ" dirty="0" smtClean="0"/>
              <a:t>   5</a:t>
            </a:r>
            <a:r>
              <a:rPr lang="cs-CZ" dirty="0"/>
              <a:t>. svalové křeče, bolesti svalů a tiky</a:t>
            </a:r>
          </a:p>
          <a:p>
            <a:pPr marL="114300" indent="0">
              <a:buNone/>
            </a:pPr>
            <a:r>
              <a:rPr lang="cs-CZ" dirty="0" smtClean="0"/>
              <a:t>   </a:t>
            </a:r>
            <a:r>
              <a:rPr lang="cs-CZ" dirty="0"/>
              <a:t>6. </a:t>
            </a:r>
            <a:r>
              <a:rPr lang="cs-CZ" dirty="0" smtClean="0"/>
              <a:t>zhoršení </a:t>
            </a:r>
            <a:r>
              <a:rPr lang="cs-CZ" dirty="0"/>
              <a:t>astma a </a:t>
            </a:r>
            <a:r>
              <a:rPr lang="cs-CZ" dirty="0" smtClean="0"/>
              <a:t>rozedmy plic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55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VÁŽNÉ ZDRAVOTNÍ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301608" cy="511256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cs-CZ" dirty="0" smtClean="0"/>
              <a:t>    7. rozvoj autoimunních onemocnění – Crohnova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 nemoc, psoriáza, revmatoidní artritida, roztroušená 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 skleróza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8. zvyšuje krevní tlak a hladinu krevních tuků, tím přispívá 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 k rozvoji aterosklerózy a zvýšeného rizika srdečního   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smtClean="0"/>
              <a:t>selhání nebo mozkové </a:t>
            </a:r>
            <a:r>
              <a:rPr lang="cs-CZ" dirty="0" smtClean="0"/>
              <a:t>mrtvice</a:t>
            </a:r>
          </a:p>
          <a:p>
            <a:pPr marL="114300" indent="0">
              <a:buNone/>
            </a:pPr>
            <a:endParaRPr lang="cs-CZ" b="1" dirty="0" smtClean="0"/>
          </a:p>
          <a:p>
            <a:pPr marL="114300" indent="0">
              <a:buNone/>
            </a:pPr>
            <a:r>
              <a:rPr lang="cs-CZ" b="1" dirty="0" smtClean="0"/>
              <a:t>NÁSILÍ NENÍ JEDINOU A PŘÍMOU PŘÍČINOU VÝŠE UVEDENÝCH ZDRAVOTNÍCH NÁSLEDKŮ, ALE  SPOLUPODÍLÍ SE NA JEJICH ROZVOJI !!!</a:t>
            </a:r>
          </a:p>
          <a:p>
            <a:pPr marL="114300" indent="0">
              <a:buNone/>
            </a:pPr>
            <a:endParaRPr lang="cs-CZ" b="1" dirty="0" smtClean="0"/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zdravotnictví </a:t>
            </a:r>
            <a:r>
              <a:rPr lang="cs-CZ" dirty="0">
                <a:solidFill>
                  <a:srgbClr val="FF0000"/>
                </a:solidFill>
              </a:rPr>
              <a:t>– vzdělávání pregraduální a </a:t>
            </a:r>
            <a:r>
              <a:rPr lang="cs-CZ" dirty="0" smtClean="0">
                <a:solidFill>
                  <a:srgbClr val="FF0000"/>
                </a:solidFill>
              </a:rPr>
              <a:t>postgraduální</a:t>
            </a:r>
          </a:p>
          <a:p>
            <a:pPr marL="11430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ANAMNÉZA, UČEBNICE, SKRIPTA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8571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SEBEVRAŽEDNÉ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 smtClean="0"/>
              <a:t>Je kontinuální chování zahrnující následující fáze: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- prvotní nápad 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– přemýšlení o ukončení života, způsobu a následcích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deklarace sebevražedného úmyslu v komunikaci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– sebevražedný pokus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vícečetné </a:t>
            </a:r>
          </a:p>
          <a:p>
            <a:pPr marL="114300" indent="0">
              <a:buNone/>
            </a:pPr>
            <a:r>
              <a:rPr lang="cs-CZ" dirty="0" smtClean="0"/>
              <a:t>     sebevražedné chování</a:t>
            </a:r>
          </a:p>
          <a:p>
            <a:pPr marL="114300" indent="0">
              <a:buNone/>
            </a:pPr>
            <a:r>
              <a:rPr lang="cs-CZ" dirty="0" smtClean="0"/>
              <a:t> – dokonaná sebevražda</a:t>
            </a:r>
            <a:endParaRPr lang="cs-CZ" dirty="0"/>
          </a:p>
        </p:txBody>
      </p:sp>
      <p:pic>
        <p:nvPicPr>
          <p:cNvPr id="4" name="Picture 2" descr="http://www.lenina.estranky.cz/img/picture/205/050507_sebevraz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93366"/>
            <a:ext cx="2736304" cy="204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60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PŘEDČASNÁ ÚMRTÍ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>
            <a:normAutofit/>
          </a:bodyPr>
          <a:lstStyle/>
          <a:p>
            <a:r>
              <a:rPr lang="cs-CZ" dirty="0" smtClean="0"/>
              <a:t>V souvislosti s násilím, vyjma úmrtí v důsledku poranění nebo sebevražedného chování, je třeba reflektovat nové vědecké poznatky, které prokázaly na poli </a:t>
            </a:r>
            <a:r>
              <a:rPr lang="cs-CZ" dirty="0" err="1" smtClean="0"/>
              <a:t>epigenetiky</a:t>
            </a:r>
            <a:r>
              <a:rPr lang="cs-CZ" dirty="0" smtClean="0"/>
              <a:t>, že </a:t>
            </a:r>
            <a:r>
              <a:rPr lang="cs-CZ" b="1" dirty="0" smtClean="0"/>
              <a:t>chronický stres se spolupodílí na mechanizmu změn, které mají za následek zkrácení lidského života.</a:t>
            </a:r>
          </a:p>
          <a:p>
            <a:endParaRPr lang="cs-CZ" dirty="0" smtClean="0"/>
          </a:p>
          <a:p>
            <a:r>
              <a:rPr lang="cs-CZ" dirty="0" smtClean="0"/>
              <a:t>Jedna studie v USA spočítala, že v souhrnu se ročně jedná o </a:t>
            </a:r>
            <a:r>
              <a:rPr lang="cs-CZ" dirty="0" smtClean="0">
                <a:solidFill>
                  <a:srgbClr val="FF0000"/>
                </a:solidFill>
              </a:rPr>
              <a:t>ztrátu několika milionů produktivních ztracených let!!!!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47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DĚTI V ROLI SVĚDKŮ DN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24 x větší pravděpodobnost, že spáchá trestný čin</a:t>
            </a:r>
          </a:p>
          <a:p>
            <a:r>
              <a:rPr lang="cs-CZ" dirty="0" smtClean="0"/>
              <a:t>50x větší pravděpodobnost zneužívání alkoholu a drog</a:t>
            </a:r>
          </a:p>
          <a:p>
            <a:r>
              <a:rPr lang="cs-CZ" b="1" dirty="0" smtClean="0"/>
              <a:t>PŘENOS MODELU CHOVÁNÍ Z GENERACE NA GENERACI</a:t>
            </a:r>
          </a:p>
          <a:p>
            <a:endParaRPr lang="cs-CZ" b="1" dirty="0" smtClean="0"/>
          </a:p>
          <a:p>
            <a:r>
              <a:rPr lang="cs-CZ" dirty="0"/>
              <a:t>Rozvoj vývojového neboli komplexního traumatu.</a:t>
            </a:r>
          </a:p>
          <a:p>
            <a:r>
              <a:rPr lang="cs-CZ" dirty="0"/>
              <a:t>Často oddělení od rodiče a umístění do zařízení institucionální či jiné péče. *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4857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ROČNÍ NÁKLADY NA 1 DÍTĚ/LŮŽKO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31592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5230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STUDIE 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sebevražda          40x</a:t>
            </a:r>
          </a:p>
          <a:p>
            <a:pPr marL="0" indent="0">
              <a:buNone/>
            </a:pPr>
            <a:r>
              <a:rPr lang="cs-CZ" dirty="0" err="1" smtClean="0"/>
              <a:t>abuzus</a:t>
            </a:r>
            <a:r>
              <a:rPr lang="cs-CZ" dirty="0" smtClean="0"/>
              <a:t> </a:t>
            </a:r>
            <a:r>
              <a:rPr lang="cs-CZ" dirty="0"/>
              <a:t>drog          6x </a:t>
            </a:r>
          </a:p>
          <a:p>
            <a:pPr marL="0" indent="0">
              <a:buNone/>
            </a:pPr>
            <a:r>
              <a:rPr lang="cs-CZ" dirty="0" err="1" smtClean="0"/>
              <a:t>abuzus</a:t>
            </a:r>
            <a:r>
              <a:rPr lang="cs-CZ" dirty="0" smtClean="0"/>
              <a:t> </a:t>
            </a:r>
            <a:r>
              <a:rPr lang="cs-CZ" dirty="0"/>
              <a:t>alkoholu   9x</a:t>
            </a:r>
          </a:p>
          <a:p>
            <a:pPr marL="0" indent="0">
              <a:buNone/>
            </a:pPr>
            <a:r>
              <a:rPr lang="cs-CZ" dirty="0" smtClean="0"/>
              <a:t>kouření                   </a:t>
            </a:r>
            <a:r>
              <a:rPr lang="cs-CZ" dirty="0"/>
              <a:t>3x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Zkrácená </a:t>
            </a:r>
            <a:r>
              <a:rPr lang="cs-CZ" dirty="0"/>
              <a:t>doba </a:t>
            </a:r>
            <a:r>
              <a:rPr lang="cs-CZ" dirty="0" smtClean="0"/>
              <a:t>dožití</a:t>
            </a:r>
          </a:p>
          <a:p>
            <a:pPr marL="114300" indent="0">
              <a:buNone/>
            </a:pPr>
            <a:r>
              <a:rPr lang="cs-CZ" dirty="0" smtClean="0"/>
              <a:t>(</a:t>
            </a:r>
            <a:r>
              <a:rPr lang="cs-CZ" dirty="0"/>
              <a:t>předčasná úmrtí) </a:t>
            </a: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 </a:t>
            </a:r>
            <a:r>
              <a:rPr lang="cs-CZ" dirty="0"/>
              <a:t>prospektivní studie USA </a:t>
            </a: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(</a:t>
            </a:r>
            <a:r>
              <a:rPr lang="cs-CZ" dirty="0"/>
              <a:t>Vincent </a:t>
            </a:r>
            <a:r>
              <a:rPr lang="cs-CZ" dirty="0" err="1"/>
              <a:t>Felitti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  <p:pic>
        <p:nvPicPr>
          <p:cNvPr id="6146" name="Picture 2" descr="http://g.denik.cz/50/b0/koureni_alkohol_cigareta_denik-6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4944"/>
            <a:ext cx="3962425" cy="297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016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JEDNA STUDIE USA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 O VYUŽITÍ ZDRAVOTNICKÝCH SLUŽEB OBĚŤMI DN: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 smtClean="0"/>
              <a:t> jen 18 % obětí DN vyhledá lékařské ošetření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v prvním roce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56 % obětí vyhledalo nebo muselo vyhledat po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druhém roce trvání a opakování DN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zbylé oběti nevyhledali lékaře po dobu trvání DN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tří let </a:t>
            </a:r>
          </a:p>
          <a:p>
            <a:pPr marL="114300" indent="0">
              <a:buNone/>
            </a:pPr>
            <a:endParaRPr lang="cs-CZ" dirty="0"/>
          </a:p>
        </p:txBody>
      </p:sp>
      <p:pic>
        <p:nvPicPr>
          <p:cNvPr id="4" name="Picture 2" descr="http://www.novaline.cz/pictures/budik-retro-stredni-11x9x4-2cm/budik-retro-stredni-11x9x4-2cm-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5144"/>
            <a:ext cx="1859360" cy="18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19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DOSTUPNÁ DATA PRO ILUSTRACI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Bolesti hlavy u 100 % obětí</a:t>
            </a:r>
          </a:p>
          <a:p>
            <a:r>
              <a:rPr lang="cs-CZ" dirty="0" smtClean="0"/>
              <a:t>IM dvojnásobné riziko</a:t>
            </a:r>
          </a:p>
          <a:p>
            <a:r>
              <a:rPr lang="cs-CZ" dirty="0" smtClean="0"/>
              <a:t>Nemoci jater 1,5 x vyšší riziko</a:t>
            </a:r>
          </a:p>
          <a:p>
            <a:r>
              <a:rPr lang="cs-CZ" dirty="0" smtClean="0"/>
              <a:t>Obezita 1,7 x vyšší riziko</a:t>
            </a:r>
          </a:p>
          <a:p>
            <a:r>
              <a:rPr lang="cs-CZ" dirty="0" smtClean="0"/>
              <a:t>Suicidální chování 5 – 7x vyšší riziko</a:t>
            </a:r>
          </a:p>
          <a:p>
            <a:r>
              <a:rPr lang="cs-CZ" dirty="0" smtClean="0"/>
              <a:t>Deprese u 23 % obětí</a:t>
            </a:r>
          </a:p>
          <a:p>
            <a:r>
              <a:rPr lang="cs-CZ" dirty="0" smtClean="0"/>
              <a:t>PTSP u 61% obětí</a:t>
            </a:r>
          </a:p>
          <a:p>
            <a:r>
              <a:rPr lang="cs-CZ" dirty="0" smtClean="0"/>
              <a:t>Úzkostné poruchy u 27 % obětí</a:t>
            </a:r>
          </a:p>
          <a:p>
            <a:r>
              <a:rPr lang="cs-CZ" dirty="0" smtClean="0"/>
              <a:t>12 % případů postnatální deprese u obětí DN v těhotenství</a:t>
            </a:r>
          </a:p>
          <a:p>
            <a:r>
              <a:rPr lang="cs-CZ" dirty="0" smtClean="0"/>
              <a:t>1,5 x častější sexuálně přenosná choroba u žen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75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Globální akční plán o násilí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52600"/>
            <a:ext cx="8291264" cy="4700736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69. Valné shromáždění WHO v květnu 2016 přijalo rezoluci týkající se globálního akčního plánu o násilí, která vyzývá všechny státy k naplnění 4 strategických cílů: </a:t>
            </a:r>
          </a:p>
          <a:p>
            <a:pPr marL="114300" indent="0">
              <a:buNone/>
            </a:pPr>
            <a:r>
              <a:rPr lang="cs-CZ" dirty="0" smtClean="0"/>
              <a:t>1. posílení vedoucí role zdravotnického systému</a:t>
            </a:r>
          </a:p>
          <a:p>
            <a:pPr marL="114300" indent="0">
              <a:buNone/>
            </a:pPr>
            <a:r>
              <a:rPr lang="cs-CZ" dirty="0" smtClean="0"/>
              <a:t>2. zlepšení poskytovaných služeb a zvyšování odborných kompetencí zdravotnických pracovníků</a:t>
            </a:r>
          </a:p>
          <a:p>
            <a:pPr marL="114300" indent="0">
              <a:buNone/>
            </a:pPr>
            <a:r>
              <a:rPr lang="cs-CZ" dirty="0" smtClean="0"/>
              <a:t>3. zvýšit efektivitu preventivních programů</a:t>
            </a:r>
          </a:p>
          <a:p>
            <a:pPr marL="114300" indent="0">
              <a:buNone/>
            </a:pPr>
            <a:r>
              <a:rPr lang="cs-CZ" dirty="0" smtClean="0"/>
              <a:t>4. sběr dat a informace pro občany, oběti, zdravotníky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111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ZDRAVOTNICKÝ 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887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Vzdělávání</a:t>
            </a:r>
            <a:r>
              <a:rPr lang="cs-CZ" dirty="0" smtClean="0"/>
              <a:t> odborníků pregraduální i postgraduální zaměřené na včasnou detekci a </a:t>
            </a:r>
            <a:r>
              <a:rPr lang="cs-CZ" dirty="0" smtClean="0"/>
              <a:t>identifikaci násilí.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Trénink</a:t>
            </a:r>
            <a:r>
              <a:rPr lang="cs-CZ" dirty="0" smtClean="0"/>
              <a:t> pracovníků ve zdravotnictví v oblasti komunikačních dovedností v obtížných situacích s oběťmi </a:t>
            </a:r>
            <a:r>
              <a:rPr lang="cs-CZ" dirty="0" smtClean="0"/>
              <a:t>násilí.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Informační materiály dostupné </a:t>
            </a:r>
            <a:r>
              <a:rPr lang="cs-CZ" dirty="0" smtClean="0"/>
              <a:t>ve zdravotnických zařízeních pro pacienty a oběti s kontakty na specializovaná </a:t>
            </a:r>
            <a:r>
              <a:rPr lang="cs-CZ" dirty="0" smtClean="0"/>
              <a:t>pracoviště.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Instruktážní manuály </a:t>
            </a:r>
            <a:r>
              <a:rPr lang="cs-CZ" dirty="0"/>
              <a:t>pro lékaře různých </a:t>
            </a:r>
            <a:r>
              <a:rPr lang="cs-CZ" dirty="0" smtClean="0"/>
              <a:t>odborností.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Metodický pokyn pro lékaře týkající se postupu s cílem standardizovat postup </a:t>
            </a:r>
            <a:r>
              <a:rPr lang="cs-CZ" dirty="0" smtClean="0">
                <a:solidFill>
                  <a:srgbClr val="FF0000"/>
                </a:solidFill>
              </a:rPr>
              <a:t>lékaře lege </a:t>
            </a:r>
            <a:r>
              <a:rPr lang="cs-CZ" dirty="0" err="1" smtClean="0">
                <a:solidFill>
                  <a:srgbClr val="FF0000"/>
                </a:solidFill>
              </a:rPr>
              <a:t>artis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Vytváření přátelských služeb</a:t>
            </a:r>
            <a:r>
              <a:rPr lang="cs-CZ" dirty="0" smtClean="0"/>
              <a:t> v systému zdravotnictví pro oběti </a:t>
            </a:r>
            <a:r>
              <a:rPr lang="cs-CZ" dirty="0" smtClean="0"/>
              <a:t>násilí.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Nabídka </a:t>
            </a:r>
            <a:r>
              <a:rPr lang="cs-CZ" dirty="0" smtClean="0">
                <a:solidFill>
                  <a:srgbClr val="FF0000"/>
                </a:solidFill>
              </a:rPr>
              <a:t>dostupných terapeutických </a:t>
            </a:r>
            <a:r>
              <a:rPr lang="cs-CZ" dirty="0" smtClean="0">
                <a:solidFill>
                  <a:srgbClr val="FF0000"/>
                </a:solidFill>
              </a:rPr>
              <a:t>služeb.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Sběr </a:t>
            </a:r>
            <a:r>
              <a:rPr lang="cs-CZ" dirty="0" smtClean="0">
                <a:solidFill>
                  <a:srgbClr val="FF0000"/>
                </a:solidFill>
              </a:rPr>
              <a:t>dat.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smtClean="0">
                <a:solidFill>
                  <a:srgbClr val="FF0000"/>
                </a:solidFill>
              </a:rPr>
              <a:t>Mezioborová </a:t>
            </a:r>
            <a:r>
              <a:rPr lang="cs-CZ" smtClean="0">
                <a:solidFill>
                  <a:srgbClr val="FF0000"/>
                </a:solidFill>
              </a:rPr>
              <a:t>spolupráce.</a:t>
            </a:r>
            <a:endParaRPr lang="cs-CZ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Lékaři v praxi naráží na nedostatek lékařů, málo času, nevhodné prostory, absenci informací s kým, kdy a za jakých podmínek spolupracovat, ochotu snižuje nevhodná medializace.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41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VÁM ZA POZORNOST!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266" name="Picture 2" descr="http://www.who.int/entity/violence_injury_prevention/violence/global_campaign/red_hand31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1" y="1614863"/>
            <a:ext cx="7931259" cy="511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03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DOMÁCÍ NÁSILÍ A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780928"/>
            <a:ext cx="8784976" cy="3672408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b="1" dirty="0" smtClean="0"/>
              <a:t>Domácí násilí je dle WHO forma interpersonálního typu násilí.</a:t>
            </a:r>
          </a:p>
          <a:p>
            <a:endParaRPr lang="cs-CZ" sz="2000" b="1" dirty="0"/>
          </a:p>
          <a:p>
            <a:r>
              <a:rPr lang="cs-CZ" sz="2000" b="1" dirty="0" smtClean="0">
                <a:solidFill>
                  <a:srgbClr val="FF0000"/>
                </a:solidFill>
              </a:rPr>
              <a:t>Násilí je silný prediktor zdraví, resp. nemoci.</a:t>
            </a:r>
          </a:p>
          <a:p>
            <a:pPr marL="11430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Zdraví je stav </a:t>
            </a:r>
            <a:r>
              <a:rPr lang="cs-CZ" sz="2000" b="1" dirty="0" smtClean="0">
                <a:solidFill>
                  <a:schemeClr val="tx1"/>
                </a:solidFill>
              </a:rPr>
              <a:t>biopsychosociální </a:t>
            </a:r>
            <a:r>
              <a:rPr lang="cs-CZ" sz="2000" b="1" dirty="0" smtClean="0">
                <a:solidFill>
                  <a:schemeClr val="tx1"/>
                </a:solidFill>
              </a:rPr>
              <a:t>pohody.</a:t>
            </a:r>
            <a:endParaRPr lang="cs-CZ" sz="2000" b="1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Domácí násilí a zneužívání: Typy, podepíše, symptomy, příčiny a efek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2955726" cy="196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6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TRAUMA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8784976" cy="554461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Trauma spočívá v nervové soustavě</a:t>
            </a:r>
            <a:r>
              <a:rPr lang="cs-CZ" dirty="0"/>
              <a:t>, nikoli v události.</a:t>
            </a:r>
          </a:p>
          <a:p>
            <a:pPr marL="11430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/>
              <a:t>Domácí násilí vystavuje oběti nadměrné zátěži -   chronickému stresu, který je traumatizující.</a:t>
            </a:r>
          </a:p>
          <a:p>
            <a:endParaRPr lang="cs-CZ" dirty="0"/>
          </a:p>
          <a:p>
            <a:r>
              <a:rPr lang="cs-CZ" dirty="0"/>
              <a:t>Dnes víme, že chronický stres (aktivace stresových hormonů) - trauma </a:t>
            </a:r>
            <a:r>
              <a:rPr lang="cs-CZ" dirty="0" smtClean="0"/>
              <a:t>vyvolává  </a:t>
            </a:r>
            <a:r>
              <a:rPr lang="cs-CZ" b="1" dirty="0"/>
              <a:t>morfologické, </a:t>
            </a:r>
            <a:endParaRPr lang="cs-CZ" b="1" dirty="0" smtClean="0"/>
          </a:p>
          <a:p>
            <a:pPr marL="114300" indent="0">
              <a:buNone/>
            </a:pPr>
            <a:r>
              <a:rPr lang="cs-CZ" b="1" dirty="0" smtClean="0"/>
              <a:t>   metabolické </a:t>
            </a:r>
            <a:r>
              <a:rPr lang="cs-CZ" b="1" dirty="0"/>
              <a:t>a funkční změny mozku</a:t>
            </a:r>
            <a:r>
              <a:rPr lang="cs-CZ" dirty="0"/>
              <a:t>. </a:t>
            </a:r>
            <a:endParaRPr lang="cs-CZ" dirty="0" smtClean="0"/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K těm dochází </a:t>
            </a:r>
            <a:r>
              <a:rPr lang="cs-CZ" dirty="0"/>
              <a:t>díky jeho </a:t>
            </a:r>
            <a:r>
              <a:rPr lang="cs-CZ" dirty="0" err="1" smtClean="0"/>
              <a:t>neuroplasticitě</a:t>
            </a:r>
            <a:r>
              <a:rPr lang="cs-CZ" dirty="0" smtClean="0"/>
              <a:t>. </a:t>
            </a:r>
            <a:endParaRPr lang="cs-CZ" dirty="0" smtClean="0"/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/>
              <a:t>Tyto </a:t>
            </a:r>
            <a:r>
              <a:rPr lang="cs-CZ" dirty="0" smtClean="0"/>
              <a:t>změny </a:t>
            </a:r>
            <a:r>
              <a:rPr lang="cs-CZ" dirty="0"/>
              <a:t>mají za následek negativní </a:t>
            </a:r>
            <a:endParaRPr lang="cs-CZ" dirty="0" smtClean="0"/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dopad </a:t>
            </a:r>
            <a:r>
              <a:rPr lang="cs-CZ" dirty="0"/>
              <a:t>na zdraví obětí a </a:t>
            </a:r>
            <a:r>
              <a:rPr lang="cs-CZ" b="1" dirty="0" smtClean="0"/>
              <a:t>rozvoj</a:t>
            </a:r>
          </a:p>
          <a:p>
            <a:pPr marL="11430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b="1" dirty="0"/>
              <a:t>chronických onemocnění. </a:t>
            </a:r>
          </a:p>
          <a:p>
            <a:pPr marL="11430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Zdravotnictví – znalost a kompetence všech </a:t>
            </a:r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pracovníků ve zdravotnictví, včasná detekce </a:t>
            </a:r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Picture 4" descr="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2434203" cy="328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8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TRAUMA MĚNÍ MOZEK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https://rememberhowtofly.files.wordpress.com/2015/09/brain-with-pts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048625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36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Pyramida násilí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277808"/>
              </p:ext>
            </p:extLst>
          </p:nvPr>
        </p:nvGraphicFramePr>
        <p:xfrm>
          <a:off x="0" y="1628800"/>
          <a:ext cx="7092280" cy="4845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publicdomainvectors.org/photos/pitr_red_arrows_set_1.png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852936"/>
            <a:ext cx="1945462" cy="257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04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EPIDEMIOLOGIE ÚRAZŮ 2010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52600"/>
            <a:ext cx="8363272" cy="51054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Ambulantně ošetřeno pro úraz 1 661 721 osob, z toho úrazů u dospělých bylo 67,42 % </a:t>
            </a:r>
          </a:p>
          <a:p>
            <a:endParaRPr lang="cs-CZ" dirty="0" smtClean="0"/>
          </a:p>
          <a:p>
            <a:r>
              <a:rPr lang="cs-CZ" dirty="0" smtClean="0"/>
              <a:t>Příčina nebo místo úrazu u dospělých:</a:t>
            </a:r>
          </a:p>
          <a:p>
            <a:pPr marL="114300" indent="0">
              <a:buNone/>
            </a:pPr>
            <a:r>
              <a:rPr lang="cs-CZ" dirty="0" smtClean="0"/>
              <a:t>    rekreační aktivity a volná prostranství     37 %</a:t>
            </a:r>
          </a:p>
          <a:p>
            <a:pPr marL="114300" indent="0">
              <a:buNone/>
            </a:pPr>
            <a:r>
              <a:rPr lang="cs-CZ" b="1" dirty="0" smtClean="0"/>
              <a:t>    domácí úrazy                                            21 %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sportovní úrazy                                           19 %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pracovní úrazy                                           13 %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dopravní úrazy                                           10 %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Hospitalizováno z důvodu úrazu bylo  191 873 osob.</a:t>
            </a: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VÁŽNÉ ZDRAVOTNÍ DŮSLEDKY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52600"/>
            <a:ext cx="8291264" cy="484475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Smrt</a:t>
            </a:r>
            <a:r>
              <a:rPr lang="cs-CZ" dirty="0" smtClean="0"/>
              <a:t> </a:t>
            </a:r>
            <a:r>
              <a:rPr lang="cs-CZ" dirty="0" smtClean="0"/>
              <a:t>jako přímý důsledek násilí – zabití, vražda.</a:t>
            </a:r>
          </a:p>
          <a:p>
            <a:endParaRPr lang="cs-CZ" dirty="0" smtClean="0"/>
          </a:p>
          <a:p>
            <a:r>
              <a:rPr lang="cs-CZ" b="1" dirty="0" smtClean="0"/>
              <a:t>Rozvoj poruch psychického zdraví</a:t>
            </a:r>
            <a:r>
              <a:rPr lang="cs-CZ" dirty="0" smtClean="0"/>
              <a:t>:</a:t>
            </a:r>
          </a:p>
          <a:p>
            <a:pPr marL="114300" indent="0">
              <a:buNone/>
            </a:pPr>
            <a:r>
              <a:rPr lang="cs-CZ" dirty="0" smtClean="0"/>
              <a:t>   1. posttraumatická stresová porucha </a:t>
            </a:r>
          </a:p>
          <a:p>
            <a:pPr marL="114300" indent="0">
              <a:buNone/>
            </a:pPr>
            <a:r>
              <a:rPr lang="cs-CZ" dirty="0" smtClean="0"/>
              <a:t>   2. úzkostné poruchy </a:t>
            </a:r>
            <a:endParaRPr lang="cs-CZ" dirty="0"/>
          </a:p>
          <a:p>
            <a:pPr marL="114300" indent="0">
              <a:buNone/>
            </a:pPr>
            <a:r>
              <a:rPr lang="cs-CZ" dirty="0" smtClean="0"/>
              <a:t>   3. deprese</a:t>
            </a:r>
          </a:p>
          <a:p>
            <a:pPr marL="114300" indent="0">
              <a:buNone/>
            </a:pPr>
            <a:r>
              <a:rPr lang="cs-CZ" dirty="0" smtClean="0"/>
              <a:t>   4. v důsledku „samoléčby“ rozvoj závislého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chování na tabáku, alkoholu i nelegálních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drogách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5. zvládání stresu rozvojem poruch příjmu potravy,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častěji s důsledkem rozvoje obezity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7. sebevražedné chování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zdravotnictví – přetrvává stigma psychiatrie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3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PREVALENCE PORUCH PSYCHICKÉHO ZDRAVÍ V ČESKÉ POPULACI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Ročně vyhledá psychiatrickou péči minimálně jednou </a:t>
            </a:r>
          </a:p>
          <a:p>
            <a:pPr marL="114300" indent="0">
              <a:buNone/>
            </a:pPr>
            <a:r>
              <a:rPr lang="cs-CZ" dirty="0" smtClean="0"/>
              <a:t>   2 800 000 obyvatel.</a:t>
            </a:r>
          </a:p>
          <a:p>
            <a:endParaRPr lang="cs-CZ" dirty="0" smtClean="0"/>
          </a:p>
          <a:p>
            <a:r>
              <a:rPr lang="cs-CZ" dirty="0" smtClean="0"/>
              <a:t>úzkostné poruchy         25 %</a:t>
            </a:r>
          </a:p>
          <a:p>
            <a:r>
              <a:rPr lang="cs-CZ" dirty="0" smtClean="0"/>
              <a:t>deprese                     10 – 16 % </a:t>
            </a:r>
          </a:p>
          <a:p>
            <a:r>
              <a:rPr lang="cs-CZ" dirty="0" smtClean="0"/>
              <a:t>sociální </a:t>
            </a:r>
            <a:r>
              <a:rPr lang="cs-CZ" dirty="0" err="1" smtClean="0"/>
              <a:t>fóbie</a:t>
            </a:r>
            <a:r>
              <a:rPr lang="cs-CZ" dirty="0" smtClean="0"/>
              <a:t>               5 – 15 %</a:t>
            </a:r>
          </a:p>
          <a:p>
            <a:r>
              <a:rPr lang="cs-CZ" dirty="0" smtClean="0"/>
              <a:t>PTSD                             1 – 8 %</a:t>
            </a:r>
          </a:p>
          <a:p>
            <a:r>
              <a:rPr lang="cs-CZ" dirty="0" smtClean="0"/>
              <a:t>panická porucha    1,5 -  3,5 % 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zdravotnictví – domácí násilí není diagnózou, nemáme dostupná data (zdravotnická dokumentace)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50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419</TotalTime>
  <Words>1116</Words>
  <Application>Microsoft Office PowerPoint</Application>
  <PresentationFormat>Předvádění na obrazovce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Lékárna</vt:lpstr>
      <vt:lpstr>NÁSILÍ A ZDRAVÍ</vt:lpstr>
      <vt:lpstr>Globální akční plán o násilí</vt:lpstr>
      <vt:lpstr>DOMÁCÍ NÁSILÍ A ZDRAVÍ</vt:lpstr>
      <vt:lpstr>TRAUMA</vt:lpstr>
      <vt:lpstr>JAK TRAUMA MĚNÍ MOZEK</vt:lpstr>
      <vt:lpstr>Pyramida násilí</vt:lpstr>
      <vt:lpstr>EPIDEMIOLOGIE ÚRAZŮ 2010 V ČR</vt:lpstr>
      <vt:lpstr> VÁŽNÉ ZDRAVOTNÍ DŮSLEDKY</vt:lpstr>
      <vt:lpstr>PREVALENCE PORUCH PSYCHICKÉHO ZDRAVÍ V ČESKÉ POPULACI</vt:lpstr>
      <vt:lpstr>DUŠEVNÍ ONEMOCNĚNÍ</vt:lpstr>
      <vt:lpstr>VÁŽNÉ ZDRAVOTNÍ DŮSLEDKY</vt:lpstr>
      <vt:lpstr>VÁŽNÉ ZDRAVOTNÍ DŮSLEDKY</vt:lpstr>
      <vt:lpstr>SEBEVRAŽEDNÉ CHOVÁNÍ</vt:lpstr>
      <vt:lpstr>PŘEDČASNÁ ÚMRTÍ</vt:lpstr>
      <vt:lpstr>DĚTI V ROLI SVĚDKŮ DN</vt:lpstr>
      <vt:lpstr>ROČNÍ NÁKLADY NA 1 DÍTĚ/LŮŽKO</vt:lpstr>
      <vt:lpstr>STUDIE ACE</vt:lpstr>
      <vt:lpstr>JEDNA STUDIE USA</vt:lpstr>
      <vt:lpstr>DOSTUPNÁ DATA PRO ILUSTRACI</vt:lpstr>
      <vt:lpstr>ZDRAVOTNICKÝ SYSTÉM</vt:lpstr>
      <vt:lpstr>DĚKUJI VÁM ZA POZORNOST!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NÁSILÍ A ZDRAVÍ</dc:title>
  <dc:creator>Eva</dc:creator>
  <cp:lastModifiedBy>Eva</cp:lastModifiedBy>
  <cp:revision>49</cp:revision>
  <cp:lastPrinted>2016-05-31T05:34:37Z</cp:lastPrinted>
  <dcterms:created xsi:type="dcterms:W3CDTF">2016-05-19T06:22:08Z</dcterms:created>
  <dcterms:modified xsi:type="dcterms:W3CDTF">2016-05-31T11:43:30Z</dcterms:modified>
</cp:coreProperties>
</file>